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A115E-02D6-F451-3E3A-11222DC74E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2D0D70-36F1-D135-E2CA-08F048B28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13AC4-9B90-6FDE-E011-B7A8D19BD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6867F-85BD-5ADE-96E2-E5B8833BF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127A8-86F3-7311-26BB-9CC1679C2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5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1F995-B5CC-B71F-A089-FCB432337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5B0DE-300A-C14D-0504-6F8983FA7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B4165-9D89-3562-33A0-997038955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6DD51-04D6-4064-8A5B-E85A27D8F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E8C2A-55FA-3EBE-771B-9836F38E5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5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5491F6-C260-D5A0-0AAB-67BD3A672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58E277-E095-D825-5BB8-BFB3E8D0C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E12AE-71DC-993C-FF62-3457A85B9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22350-29EF-24B3-E699-0FDC71CC8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ACA95-264E-4095-A4D2-B6F0B4E5E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6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45D07-FF86-0257-2CCF-B6D1AEF18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B76DE-C85B-6900-9A11-A374106DD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66078-1BF8-4882-AA58-AEAF8863A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0B2E5-845F-7449-B2F5-0CC1F3B1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CAB72-E701-2627-D014-A1EC3ED5A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7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52327-EF97-24B2-E821-893DC09BD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EE8F7E-731C-73D3-C0CE-0BDAD5A0D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860F7-D378-D0C1-1C8F-DB8D569DE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BE3A2-255F-A46E-4FD6-0EF717738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27DBE-2ADF-4402-913F-2EE13CCD6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5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BD76-4986-2896-E28E-B5B361D12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74A1F-D9BC-ADBA-1D28-14F943BBD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ED9DB-30C8-159A-9839-33FD467C3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C896B-79BC-0758-4625-638FE1BE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F6C5A-ACAF-FA99-18C4-81C1BA5AD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C04A3-E5BA-0FFC-163F-C01B87AEA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0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7EBD8-A652-FF08-5A87-C6C2A02CD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3E3E4-BAA1-880F-D472-CA4837ABE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E09D80-F4E6-AE2F-11B8-FA7136BF1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AE1544-1511-F965-9024-9E06410FA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451AA7-8C32-4760-3845-C64F72395F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7F89B4-1BB2-CF51-472B-96365520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D4CF80-D95D-C7A1-C169-72C33AD4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6E70A9-654A-3B78-5C40-E90581D4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80DDD-55AA-0C7A-EF8F-3E4317CC1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A7795-5A68-68EF-B625-5A9F4058A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6218A-6AF6-4382-8147-A42E0C3D7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65122A-C86D-1A49-83C3-3484441A5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8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CFBF58-81CD-1EDF-9F70-0AD75C84B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31F5D9-58BD-898A-F3DD-C9589BE1B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EBEFF-2729-1D4B-06AC-E4CE090A6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3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910BD-C89E-685A-AC39-220906769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2D172-E563-BF08-48A8-2F7EC8D6A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5DBA94-F6B0-92C2-C6FC-048532F8F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FDA6E-D30F-DFA4-E29E-8B630EEF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CD78A-CB98-7145-21CB-BA65FF454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C3C72-5AFA-422A-0E5C-F171D05D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13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AC8D1-97DF-C6B0-248E-44ACF3717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A804EB-CC39-315C-9604-DBE843261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B3253-5555-CF35-98EB-2549235DEC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0BA97-BFA4-79A6-2EB5-8ABA04D3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E4A97-C4D1-FA5A-9548-5DC881B2F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D8BF9-E71D-61D4-78B0-3F716A233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6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BAAF0A-9910-1CD6-9142-5B5F8BCCF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A8380-F49B-5316-51CC-7C2E10C93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0C394-F269-B2CB-5ADE-5A64AD5B6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18164-624F-46C4-B136-CE06EFA0CB70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72812-C799-CCDB-526E-E79B1D73D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A8D73-39D3-1416-03D2-67F97BE10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3B89D-A132-4D95-A045-663E9AC90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9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DB78730-6C0B-0644-27C0-B3B6E2670EC8}"/>
              </a:ext>
            </a:extLst>
          </p:cNvPr>
          <p:cNvSpPr txBox="1"/>
          <p:nvPr/>
        </p:nvSpPr>
        <p:spPr>
          <a:xfrm>
            <a:off x="9594788" y="310428"/>
            <a:ext cx="2261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 Black" panose="020B0A04020102020204" pitchFamily="34" charset="0"/>
              </a:rPr>
              <a:t>A special thank you to our SPONSORS: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261A988-127B-043F-E1E8-4F342B49F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6388" y="1492239"/>
            <a:ext cx="2665742" cy="1936760"/>
          </a:xfrm>
          <a:prstGeom prst="rect">
            <a:avLst/>
          </a:prstGeom>
          <a:ln w="57150">
            <a:solidFill>
              <a:schemeClr val="accent2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7FE1C52-1461-129C-5AD6-1780EABE1039}"/>
              </a:ext>
            </a:extLst>
          </p:cNvPr>
          <p:cNvSpPr txBox="1"/>
          <p:nvPr/>
        </p:nvSpPr>
        <p:spPr>
          <a:xfrm>
            <a:off x="10307853" y="3468195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GOLD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CED6D7B-74FD-65C9-243B-7D4A10F9E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8465" y="4688626"/>
            <a:ext cx="1761586" cy="13808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A91FAF-E75E-B7CD-57CE-917DE00F62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7909" y="3924136"/>
            <a:ext cx="2034793" cy="74835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94AE7CE-EA24-0DF4-38B8-4E2FF269E937}"/>
              </a:ext>
            </a:extLst>
          </p:cNvPr>
          <p:cNvSpPr/>
          <p:nvPr/>
        </p:nvSpPr>
        <p:spPr>
          <a:xfrm>
            <a:off x="9426388" y="3889787"/>
            <a:ext cx="2665742" cy="2255519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E2D85D-C7BA-A96B-27C7-BB1AC62E5A66}"/>
              </a:ext>
            </a:extLst>
          </p:cNvPr>
          <p:cNvSpPr txBox="1"/>
          <p:nvPr/>
        </p:nvSpPr>
        <p:spPr>
          <a:xfrm>
            <a:off x="9961249" y="6179655"/>
            <a:ext cx="1528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PLATINUM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7D957-378B-AA75-416F-E491DA94D7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50" y="578487"/>
            <a:ext cx="9202731" cy="57010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90992C0-457C-C2C4-52CB-4D08ECD6DA0C}"/>
              </a:ext>
            </a:extLst>
          </p:cNvPr>
          <p:cNvSpPr/>
          <p:nvPr/>
        </p:nvSpPr>
        <p:spPr>
          <a:xfrm>
            <a:off x="4940192" y="5222236"/>
            <a:ext cx="4203808" cy="150750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8B7233-B075-ADE7-3435-C85AFE4F0E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35639" y="5425902"/>
            <a:ext cx="3812914" cy="110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47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AC2350-8BB3-6F2C-1406-A896E4AA1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053707"/>
              </p:ext>
            </p:extLst>
          </p:nvPr>
        </p:nvGraphicFramePr>
        <p:xfrm>
          <a:off x="121024" y="121024"/>
          <a:ext cx="11900647" cy="6589050"/>
        </p:xfrm>
        <a:graphic>
          <a:graphicData uri="http://schemas.openxmlformats.org/drawingml/2006/table">
            <a:tbl>
              <a:tblPr/>
              <a:tblGrid>
                <a:gridCol w="502201">
                  <a:extLst>
                    <a:ext uri="{9D8B030D-6E8A-4147-A177-3AD203B41FA5}">
                      <a16:colId xmlns:a16="http://schemas.microsoft.com/office/drawing/2014/main" val="187630719"/>
                    </a:ext>
                  </a:extLst>
                </a:gridCol>
                <a:gridCol w="2453938">
                  <a:extLst>
                    <a:ext uri="{9D8B030D-6E8A-4147-A177-3AD203B41FA5}">
                      <a16:colId xmlns:a16="http://schemas.microsoft.com/office/drawing/2014/main" val="595313096"/>
                    </a:ext>
                  </a:extLst>
                </a:gridCol>
                <a:gridCol w="563074">
                  <a:extLst>
                    <a:ext uri="{9D8B030D-6E8A-4147-A177-3AD203B41FA5}">
                      <a16:colId xmlns:a16="http://schemas.microsoft.com/office/drawing/2014/main" val="399289926"/>
                    </a:ext>
                  </a:extLst>
                </a:gridCol>
                <a:gridCol w="2590901">
                  <a:extLst>
                    <a:ext uri="{9D8B030D-6E8A-4147-A177-3AD203B41FA5}">
                      <a16:colId xmlns:a16="http://schemas.microsoft.com/office/drawing/2014/main" val="2816669260"/>
                    </a:ext>
                  </a:extLst>
                </a:gridCol>
                <a:gridCol w="502201">
                  <a:extLst>
                    <a:ext uri="{9D8B030D-6E8A-4147-A177-3AD203B41FA5}">
                      <a16:colId xmlns:a16="http://schemas.microsoft.com/office/drawing/2014/main" val="3883234856"/>
                    </a:ext>
                  </a:extLst>
                </a:gridCol>
                <a:gridCol w="1750095">
                  <a:extLst>
                    <a:ext uri="{9D8B030D-6E8A-4147-A177-3AD203B41FA5}">
                      <a16:colId xmlns:a16="http://schemas.microsoft.com/office/drawing/2014/main" val="2896298078"/>
                    </a:ext>
                  </a:extLst>
                </a:gridCol>
                <a:gridCol w="490787">
                  <a:extLst>
                    <a:ext uri="{9D8B030D-6E8A-4147-A177-3AD203B41FA5}">
                      <a16:colId xmlns:a16="http://schemas.microsoft.com/office/drawing/2014/main" val="632031973"/>
                    </a:ext>
                  </a:extLst>
                </a:gridCol>
                <a:gridCol w="3047450">
                  <a:extLst>
                    <a:ext uri="{9D8B030D-6E8A-4147-A177-3AD203B41FA5}">
                      <a16:colId xmlns:a16="http://schemas.microsoft.com/office/drawing/2014/main" val="1949121282"/>
                    </a:ext>
                  </a:extLst>
                </a:gridCol>
              </a:tblGrid>
              <a:tr h="253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Booth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Booth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Booth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Booth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359113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Edwards Lifesciences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Kimberly-Clark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Amcor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Equity Packaging,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323031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Zimmer Biomet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Welch Packaging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3770145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Materne NA GoGo squeeZ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Boston Scientific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Conagra Brands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 American Foods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882911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Kellanova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Clorox Company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Toyota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5576490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Church &amp; Dwight Co.,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Perrigo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Gilead Sciences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Mattel,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606376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Organon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Silgan Containers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64681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Styropek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Specright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Kraft Heinz Company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2912300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Packaging Compliance Labs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Hershey Company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AbbVie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289900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Lutron Electronics Company,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PepsiCo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Danone North America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Coastal Container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413047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Crown Cork and Seal USA,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Packaging Corporation of America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Johnson &amp; Johnson Family of Companies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4592449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Sherwin-Williams Company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Sonoco Products Company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Merck &amp; Co., Inc.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Menasha Corporation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929468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Cummins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Highlight Industries INC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Bryce Corporation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921965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Medtronic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S.C. Johnson &amp; Son,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Colgate-Palmolive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Consumer Brands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5764885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Hormel Foods Corporation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Mondelez International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Abbott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616064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Hill's Pet Nutrition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PCI Pharma Services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Pregis LLC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Kruger Family Industries (Penda/TriEnda)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1708460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Winland Foods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Edgewell Personal Care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CartonCraft Inc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883767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Veritiv Corporation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Mary Kay, Inc - Corporate Careers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Campbell Soup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Huhtamaki,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4882802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Onyx Packaging Corporation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Anomatic Corporation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Godiva Chocolatier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RealTruck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303629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Belmark,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Ecolab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Lamb Weston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314829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KEYENCE Corporation of America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 Lilly and Company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Henkel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UFLEX PACKAGING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4535074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Graphic Packaging International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Tesla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Tricor Braun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5540358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FCA Packaging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Arthrex, Inc.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TreeHouse Foods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CoPPAC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1796599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 &amp; Body Works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Milwaukee Tool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Packaging Alumni Association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274075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Tyson Foods, Inc.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Gorilla Glue Company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Unilever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PLATINUM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944005"/>
                  </a:ext>
                </a:extLst>
              </a:tr>
              <a:tr h="2534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Hostess Brands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Network Partners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GOLD</a:t>
                      </a:r>
                    </a:p>
                  </a:txBody>
                  <a:tcPr marL="8368" marR="8368" marT="83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990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50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93AD0B12E93B408CDCDF951FE8B700" ma:contentTypeVersion="17" ma:contentTypeDescription="Create a new document." ma:contentTypeScope="" ma:versionID="96fee63e511a616e0ed74e568de35781">
  <xsd:schema xmlns:xsd="http://www.w3.org/2001/XMLSchema" xmlns:xs="http://www.w3.org/2001/XMLSchema" xmlns:p="http://schemas.microsoft.com/office/2006/metadata/properties" xmlns:ns2="cd5b5df1-db38-4f27-a84b-ce104ba8c05c" xmlns:ns3="067cb2a2-784c-494c-a29e-5f689dd3680d" xmlns:ns4="d92d4f40-b75b-4726-8c43-08775ca2dfa8" targetNamespace="http://schemas.microsoft.com/office/2006/metadata/properties" ma:root="true" ma:fieldsID="c33d8eadebf99e5102e44d849c294c7b" ns2:_="" ns3:_="" ns4:_="">
    <xsd:import namespace="cd5b5df1-db38-4f27-a84b-ce104ba8c05c"/>
    <xsd:import namespace="067cb2a2-784c-494c-a29e-5f689dd3680d"/>
    <xsd:import namespace="d92d4f40-b75b-4726-8c43-08775ca2df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b5df1-db38-4f27-a84b-ce104ba8c0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7cb2a2-784c-494c-a29e-5f689dd3680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2d4f40-b75b-4726-8c43-08775ca2dfa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1e48ccb-c5e3-4fb6-8723-abfba1da35c3}" ma:internalName="TaxCatchAll" ma:showField="CatchAllData" ma:web="d92d4f40-b75b-4726-8c43-08775ca2df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99B113-5CA2-42AB-9C30-CDA4DC18EC81}"/>
</file>

<file path=customXml/itemProps2.xml><?xml version="1.0" encoding="utf-8"?>
<ds:datastoreItem xmlns:ds="http://schemas.openxmlformats.org/officeDocument/2006/customXml" ds:itemID="{AB5EE71C-DD5C-4276-8F76-AB9D5DD7E855}"/>
</file>

<file path=docProps/app.xml><?xml version="1.0" encoding="utf-8"?>
<Properties xmlns="http://schemas.openxmlformats.org/officeDocument/2006/extended-properties" xmlns:vt="http://schemas.openxmlformats.org/officeDocument/2006/docPropsVTypes">
  <TotalTime>16774</TotalTime>
  <Words>361</Words>
  <Application>Microsoft Office PowerPoint</Application>
  <PresentationFormat>Widescreen</PresentationFormat>
  <Paragraphs>197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Brann, Angela</dc:creator>
  <cp:lastModifiedBy>Angela Brann</cp:lastModifiedBy>
  <cp:revision>22</cp:revision>
  <cp:lastPrinted>2024-01-15T17:02:42Z</cp:lastPrinted>
  <dcterms:created xsi:type="dcterms:W3CDTF">2023-08-26T20:43:09Z</dcterms:created>
  <dcterms:modified xsi:type="dcterms:W3CDTF">2024-01-18T16:36:17Z</dcterms:modified>
</cp:coreProperties>
</file>